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7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2" r:id="rId21"/>
    <p:sldId id="273" r:id="rId22"/>
    <p:sldId id="274" r:id="rId23"/>
    <p:sldId id="275" r:id="rId24"/>
  </p:sldIdLst>
  <p:sldSz cx="14630400" cy="8229600"/>
  <p:notesSz cx="8229600" cy="146304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elasio" panose="020B0604020202020204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116C0-165C-3FBD-C854-30E77F727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DEB96-4233-94C9-4468-5371EEB50D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DCB035D-7601-4309-9143-B9FDF6032B86}" type="datetimeFigureOut">
              <a:rPr lang="he-IL" smtClean="0"/>
              <a:t>ג'/שבט/תשפ"ו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DCB6-5825-FF0C-3598-BF91DE044F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9748-DF9C-5B48-0D9D-3155ABC6D7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CE375-F87D-4064-80B5-50F224BD31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11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AA5D3-6C94-F852-3D37-002AFF2FCFD4}"/>
              </a:ext>
            </a:extLst>
          </p:cNvPr>
          <p:cNvSpPr txBox="1"/>
          <p:nvPr userDrawn="1"/>
        </p:nvSpPr>
        <p:spPr>
          <a:xfrm>
            <a:off x="947876" y="7130534"/>
            <a:ext cx="4571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fld id="{1127CD4C-4F1D-4FDB-8D9A-1C7D5DAF324D}" type="slidenum">
              <a:rPr lang="he-IL" smtClean="0"/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7858"/>
            <a:ext cx="8092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Information Transfer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65758"/>
            <a:ext cx="93237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Novel Approach to Wireless Communication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605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Yoni Grinberg &amp; Bar Harush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Supervisor: Dr. Elena Ravve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46" y="6836657"/>
            <a:ext cx="4139565" cy="9780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34880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</a:t>
            </a:r>
            <a:r>
              <a:rPr lang="en-US" sz="175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Code: 26-1-D-7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464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 (</a:t>
            </a: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cnt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.)</a:t>
            </a:r>
            <a:endParaRPr lang="en-US" sz="4450" dirty="0"/>
          </a:p>
        </p:txBody>
      </p:sp>
      <p:sp>
        <p:nvSpPr>
          <p:cNvPr id="7" name="Text 5"/>
          <p:cNvSpPr/>
          <p:nvPr/>
        </p:nvSpPr>
        <p:spPr>
          <a:xfrm>
            <a:off x="793789" y="178549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Environment Tools: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89" y="22732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standard physical obstacles (e.g., solid barriers and walls) is necessary to verify the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containment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security properties of ultrasonic waves 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89" y="3078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Professional audio analysis software (e.g.,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Audacity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required to verify that bit durations precisely meet the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timing requirement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0592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6058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Previous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Past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739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of Network Protocol: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to one-to-one connections, unable to handle multiple devices simultaneously. Collisions occurred with three or more devices.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48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 Platform Restriction: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Exclusively Android, limiting real-world application with heterogeneous devices (Android and iOS).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50150"/>
            <a:ext cx="6244709" cy="2505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129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Impdrovements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65784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 Communication: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Introducing CSMA/CA for sophisticated channel arbitration.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020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Compatibility: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seamless operation between Android and iOS.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9518" y="153171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spcAft>
                <a:spcPts val="600"/>
              </a:spcAft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Our Approach? Frequency-Shift Keying </a:t>
            </a:r>
            <a:b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01898" y="1344573"/>
            <a:ext cx="12826603" cy="6326148"/>
          </a:xfrm>
          <a:prstGeom prst="roundRect">
            <a:avLst>
              <a:gd name="adj" fmla="val 13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01898" y="1481376"/>
            <a:ext cx="12811363" cy="631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12282" y="1481376"/>
            <a:ext cx="42561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 Overview &amp; Parameters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12282" y="19197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 multi-layered acoustic communication protocol designed for secure, many-to-many data transfer in non-RF environments.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12282" y="29534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Frequency-Shift Keying (FSK) modulation utilizing high-frequency carrier waves (18–20 kHz) to ensure inaudibility.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12282" y="3987165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decentralized CSMA/CA arbitration mechanism with an RTS/CTS handshake to mitigate the Hidden Node Problem.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12282" y="502086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12282" y="5405914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UserID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40-bit unique sender identifier.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12282" y="5790962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Sequence Number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8-bit packet order identifier.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12282" y="6176010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Payload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88-bit user message data.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12282" y="6561058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12282" y="6946106"/>
            <a:ext cx="599634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Modulated Waveform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FSK-encoded ultrasonic audio stream.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1773" y="148137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 (pseudo code)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773" y="1927265"/>
            <a:ext cx="5996345" cy="22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TransmitSignal(bitStream)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 = InitAudioTrack(SAMPLE_RATE)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each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bitStream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bit == 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18000 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20000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endParaRPr lang="he-IL" sz="15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 rtl="0">
              <a:lnSpc>
                <a:spcPts val="2550"/>
              </a:lnSpc>
              <a:buNone/>
            </a:pPr>
            <a:r>
              <a:rPr lang="he-IL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1773" y="4319111"/>
            <a:ext cx="5996345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buffer = GenerateSineWave(targetFreq, phase)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ApplyAmplitudeRamp(buffer)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track.write(buffer)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for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track.stop()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3200" y="882015"/>
            <a:ext cx="4365069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25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93200" y="1846421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Mechanism: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implement a decentralized, asynchronous "Listen-Before-Talk" principle to manage many-to-many communication without a central server.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3200" y="2745819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Collision Avoidance: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an RTS/CTS (Request to Send / Clear to Send) handshake to logically reserve the acoustic medium and solve the Hidden Node Problem.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793200" y="3645218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Backoff Strategy: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use unique prime-number-based timers to minimize the probability of simultaneous retransmissions.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793200" y="4361140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793200" y="4797623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Regular Base Waiting Period (high prime number).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793200" y="5138142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Minimal Base Waiting Period (low prime number fallback).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793200" y="575810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State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Real-time detection of 18–20 kHz activity.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793200" y="619458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Outputs: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793200" y="6631067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Frames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56-bit control signals for medium reservation.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793200" y="6971586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Confirmation or error signals for frame integrity.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5704" y="184642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 ExecuteCSMA(payload):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5704" y="228290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True: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5704" y="2719388"/>
            <a:ext cx="5308878" cy="44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for RBWP_Timer to expire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ChannelIsIdle(18-20kHz)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then  Transmit(RTS_Frame)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for CTS_Frame (Timeout = 2s)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if CTS_Received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then Transmit(Data_Frame) 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wait for ACK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return Success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wait MBWP (Random Backoff)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MBWP until idle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while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3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3CD3A5F-386A-BE09-C78F-FC71D6E1B5E7}"/>
              </a:ext>
            </a:extLst>
          </p:cNvPr>
          <p:cNvSpPr/>
          <p:nvPr/>
        </p:nvSpPr>
        <p:spPr>
          <a:xfrm>
            <a:off x="1014200" y="233243"/>
            <a:ext cx="13616200" cy="119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Our Approach – </a:t>
            </a:r>
            <a:br>
              <a:rPr lang="en-US" sz="44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32018"/>
            <a:ext cx="5673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Why </a:t>
            </a:r>
            <a:r>
              <a:rPr lang="en-US" sz="4800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</a:p>
          <a:p>
            <a:pPr algn="l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800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800" dirty="0">
              <a:latin typeface="Gelasio" panose="020B0604020202020204" charset="0"/>
              <a:cs typeface="Gelasio" panose="020B0604020202020204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 Works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 verifies channel availability before transmission, preventing signal collisions and packet loss.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frameworks exist for standardized Digital Signal Processing (DSP) and uniform hardware access.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 to Dynamic Topology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08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and asynchronous, allowing devices to join or leave instantly without network stalls.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243870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"Listen-Before-Talk" principle is robust for devices with varying OS delays, unlike strict time synchronization.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2438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Node Solution (RTS/CTS)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608861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Explicitly reserves the medium at the receiver's end, ensuring all nodes know the channel is busy.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22787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Implementation: Data Encoding – </a:t>
            </a:r>
            <a:br>
              <a:rPr lang="en-US" sz="445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</a:br>
            <a:r>
              <a:rPr lang="en-US" sz="4800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Frequency-Shift Keying 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88301"/>
            <a:ext cx="4516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537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application uses FSK to encode binary data onto ultrasonic sound waves. This digital modulation technique changes the frequency of a carrier signal to transmit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34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FSK (BFSK):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Carrier shifts between two discrete frequencies for binary (0s and 1s) information.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769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 Selection: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18 kHz for '0' and 20 kHz for '1', inaudible to humans.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191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 Duration: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Optimal 0.5 milliseconds per bit, allowing for signal stability and receiver sampling.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079" y="400764"/>
            <a:ext cx="1056393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Connection Establishment </a:t>
            </a:r>
            <a:b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to Send / Clear to Send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882259" y="1623060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05119" y="1645920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115979" y="197965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763917" y="1817608"/>
            <a:ext cx="2153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RTS (Request to Send)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763917" y="2189083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sends a short control frame indicating intent to transmit and occupy the medium.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882259" y="2830116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5119" y="2852976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15979" y="31867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63917" y="3024664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Wait (SIFS)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763917" y="3396139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listens for a predefined window (Timeout).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259" y="4037171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905119" y="4060031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115979" y="4393763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763917" y="423171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CTS (Clear to Send)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763917" y="4603194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the receiver is idle, it responds with a CTS frame, informing other participants the channel is busy.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882259" y="5244227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905119" y="5267087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115979" y="560081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763917" y="543877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763917" y="5810250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Upon receiving CTS, the transmitter sends the full data packet.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882259" y="6451283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905119" y="6474143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115979" y="6807875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763917" y="6645831"/>
            <a:ext cx="23964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Acknowledgement (ACK)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763917" y="7017306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sends ACK upon correct data arrival; sender retransmits if no ACK.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903"/>
            <a:ext cx="14334755" cy="779321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67990" y="367903"/>
            <a:ext cx="13894420" cy="83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Case: Many-to-Many Interaction and Messaging Protocol</a:t>
            </a:r>
            <a:endParaRPr lang="en-US" sz="44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squares&#10;&#10;AI-generated content may be incorrect.">
            <a:extLst>
              <a:ext uri="{FF2B5EF4-FFF2-40B4-BE49-F238E27FC236}">
                <a16:creationId xmlns:a16="http://schemas.microsoft.com/office/drawing/2014/main" id="{5638D5C2-1FAE-9BFA-04D8-DD139459A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5" y="1111170"/>
            <a:ext cx="14180163" cy="670633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5620" y="506611"/>
            <a:ext cx="13771755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Diagram: Structural Design of the CSMA/CA and Signal Processing Layers</a:t>
            </a:r>
            <a:endParaRPr lang="en-US" sz="4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127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Expected Results &amp; Key Specifications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31939"/>
            <a:ext cx="3206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Functional Network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Acoustic communication network using ultrasonic waves.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communication between Android and iOS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Reliable Protocol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 with RTS/CTS collision avoidance.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Capacity &amp; Range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3+ concurrent nodes within a 2-meter radius.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043845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Many-to-Many Topology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data transfer from multiple emitters to multiple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3644"/>
            <a:ext cx="76370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Are Going To Do: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16035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8224" y="37504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93751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657725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Data Transfer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14814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uses ultrasonic waves for data transfer, leveraging their ability to propagate through liquids and be contained by solid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516035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662982" y="37504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393751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4657725"/>
            <a:ext cx="3056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Network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514814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many-to-many ultrasonic data transfer network for Android and iOS, with advanced collision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99BFCC-886D-FE59-F92E-1746E618F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93" y="1485152"/>
            <a:ext cx="11297134" cy="674444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67630" y="463748"/>
            <a:ext cx="14039386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Diagram: CSMA/CA Protocol with RTS/CTS Handshake Sequence</a:t>
            </a:r>
            <a:endParaRPr lang="en-US" sz="44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643" y="603052"/>
            <a:ext cx="1309711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CSMA/CA Protocol with RTS/CTS Handshake</a:t>
            </a:r>
            <a:endParaRPr lang="en-US" sz="4300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BCBD0F0E-BD6A-7D6F-74D4-8C1764B2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1" y="2217058"/>
            <a:ext cx="14025880" cy="5679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276D94E8-9EE1-03E2-A980-B859DD71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991" y="1270882"/>
            <a:ext cx="9986555" cy="695871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12595" y="395288"/>
            <a:ext cx="11434481" cy="895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 – Data Transmission and Frame Verification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783205" y="7604998"/>
            <a:ext cx="906387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rectangles with black lines&#10;&#10;AI-generated content may be incorrect.">
            <a:extLst>
              <a:ext uri="{FF2B5EF4-FFF2-40B4-BE49-F238E27FC236}">
                <a16:creationId xmlns:a16="http://schemas.microsoft.com/office/drawing/2014/main" id="{4D8CB78B-9D11-1133-79FC-6864C31E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0" y="1906860"/>
            <a:ext cx="14380501" cy="59993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80837" y="550783"/>
            <a:ext cx="12668726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Data Framing and Physical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80837" y="7360682"/>
            <a:ext cx="126687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792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Ultrasound: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421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4963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Crowded frequency spectrums.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385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Susceptible to electromagnetic interference.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807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congestion and "snooping"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229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propagation through conductive media (e.g., water, human body).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1844211"/>
            <a:ext cx="3525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Ultrasound Advantages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24963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Propagates well through liquids and tissue.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9385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Naturally contained by solid barriers, enhancing security.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3807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Avoids crowded radio spectrums.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8229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Ideal for environments where RF fails (e.g., operating rooms, underwater).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390" y="85203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2850"/>
              </a:lnSpc>
              <a:buSzPct val="100000"/>
            </a:pPr>
            <a:r>
              <a:rPr lang="en-US" sz="4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Why Is The Project Not Trivial?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83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PoC to Network Layer: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from a basic one-to-one physical link to a robust, scalable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communication protocol.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934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Interoperability: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seamless data exchange between heterogeneous mobile operating systems (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vs. iOS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with unique audio chipsets and hardware constraints.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985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and Algorithmic Constraints: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severe acoustic challenges like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(echoes)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Self-Interference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non-real-time mobile hardware.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 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1634847"/>
            <a:ext cx="665083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2708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62708" y="2336006"/>
            <a:ext cx="1219176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basic acoustic links to a robust, scalable, and secure network layer.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2" y="3186708"/>
            <a:ext cx="66508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95249" y="3408402"/>
            <a:ext cx="33660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Multi-User Network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95249" y="3887867"/>
            <a:ext cx="11859220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a secure, multi-user ultrasonic network for non-RF applications.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13" y="4738568"/>
            <a:ext cx="665083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27791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Arbitration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27791" y="5439728"/>
            <a:ext cx="115266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CSMA/CA for sophisticated channel arbitration.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55" y="6290429"/>
            <a:ext cx="66508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0333" y="6512123"/>
            <a:ext cx="36060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660333" y="6991588"/>
            <a:ext cx="1119413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seamless operation between Android and iOS devices.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889" y="83831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50098" y="206153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Acoustic Interference and Noise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50098" y="2472540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Indoor environments suffer from severe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sound echoes overlap and cause Inter-Symbol Interference (ISI).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0098" y="3007965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conservative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bit duration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allow signal echoes to decay and utilizing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Frequency-Shift Keying (FSK)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signal modulation.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50098" y="3660308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Channel Arbitration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50098" y="407131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many-to-many communication without a central server or global clock.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50098" y="436539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CSMA/CA-based protocol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unique,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prime-number-based backoff timers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minimize collision probability.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889" y="83831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: (</a:t>
            </a: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cnt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.)</a:t>
            </a:r>
            <a:endParaRPr lang="en-US" sz="4450" dirty="0"/>
          </a:p>
        </p:txBody>
      </p:sp>
      <p:sp>
        <p:nvSpPr>
          <p:cNvPr id="9" name="Text 7"/>
          <p:cNvSpPr/>
          <p:nvPr/>
        </p:nvSpPr>
        <p:spPr>
          <a:xfrm>
            <a:off x="1039309" y="207115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Overcoming the Hidden Node Problem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39309" y="248215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Undetectable collisions occurring when two transmitters,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out of range of each other, simultaneously signal a central receiver.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9309" y="3066573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 synchronized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(Request to Send / Clear to Send) handshake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logically reserve the medium at the receiver's end.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39309" y="3694609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Integrity in Noisy Channels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39309" y="4105613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Environmental noise can easily flip bits in a 160-bit frame.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39309" y="439969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robust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16-bit CRC checksum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an </a:t>
            </a:r>
            <a:b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 feedback loop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verify and retransmit corrupted packets.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39309" y="481070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803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241"/>
            <a:ext cx="586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on Prior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advances previous research in ultrasonic data transfer.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61614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Foundational PoC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teams established a one-to-one ultrasonic communication channel between two Android devices.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96371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Physical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Utilized Frequency-Shift Keying (FSK) for acoustic data transfer.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61614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Selection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Determined 18-19 kHz as optimal for inaudible mobile communication.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496371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Fast Fourier Transform (FFT) for decoding binary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464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9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Heterogeneous Mobile Nodes (Receivers/Transmitters):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47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require at least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concurrent devices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the many-to-many network topology and collision avoidance.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901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must include a variety of models—specifically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Android devices and one iPhone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—to account for different audio chipsets and microphone placements.</a:t>
            </a:r>
            <a:endParaRPr lang="en-US" sz="175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Development and Compilation: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581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Apple Mac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an essential requirement for utilizing the iOS development environment and compiling code for the iPhone Operating System.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322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relies on standard Android and iOS APIs, specifically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AudioTrack/AudioRecord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Android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AVAudioEngine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1666</Words>
  <Application>Microsoft Office PowerPoint</Application>
  <PresentationFormat>Custom</PresentationFormat>
  <Paragraphs>203</Paragraphs>
  <Slides>23</Slides>
  <Notes>23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Aptos</vt:lpstr>
      <vt:lpstr>Lato</vt:lpstr>
      <vt:lpstr>Gelasio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יוני גרינברג</cp:lastModifiedBy>
  <cp:revision>11</cp:revision>
  <dcterms:created xsi:type="dcterms:W3CDTF">2026-01-14T19:53:47Z</dcterms:created>
  <dcterms:modified xsi:type="dcterms:W3CDTF">2026-01-21T20:16:52Z</dcterms:modified>
</cp:coreProperties>
</file>